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77" r:id="rId4"/>
    <p:sldId id="279" r:id="rId5"/>
    <p:sldId id="304" r:id="rId6"/>
    <p:sldId id="293" r:id="rId7"/>
    <p:sldId id="299" r:id="rId8"/>
    <p:sldId id="300" r:id="rId9"/>
    <p:sldId id="301" r:id="rId10"/>
    <p:sldId id="302" r:id="rId11"/>
    <p:sldId id="259" r:id="rId12"/>
    <p:sldId id="262" r:id="rId13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422"/>
    <a:srgbClr val="0A253E"/>
    <a:srgbClr val="D9D8D4"/>
    <a:srgbClr val="C6C3BE"/>
    <a:srgbClr val="AEA9A3"/>
    <a:srgbClr val="665C52"/>
    <a:srgbClr val="DCD0C4"/>
    <a:srgbClr val="CBB6A3"/>
    <a:srgbClr val="B4967C"/>
    <a:srgbClr val="7139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88689" autoAdjust="0"/>
  </p:normalViewPr>
  <p:slideViewPr>
    <p:cSldViewPr snapToGrid="0" snapToObjects="1" showGuides="1">
      <p:cViewPr varScale="1">
        <p:scale>
          <a:sx n="62" d="100"/>
          <a:sy n="62" d="100"/>
        </p:scale>
        <p:origin x="1512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993C53-79D0-45CD-890F-F2788B5D0E53}" type="datetimeFigureOut">
              <a:rPr lang="es-CL" smtClean="0"/>
              <a:t>17-07-2018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C48736-6999-429C-A7E2-4BC36767F3E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33073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658D0-3E5D-435A-BFD7-2EE335740A75}" type="slidenum">
              <a:rPr lang="es-CL" smtClean="0"/>
              <a:t>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53146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es-CL" dirty="0" smtClean="0"/>
              <a:t>Cuando</a:t>
            </a:r>
            <a:r>
              <a:rPr lang="es-CL" sz="1800" dirty="0" smtClean="0"/>
              <a:t> analizamos </a:t>
            </a:r>
            <a:r>
              <a:rPr lang="es-CL" dirty="0" smtClean="0"/>
              <a:t>el</a:t>
            </a:r>
            <a:r>
              <a:rPr lang="es-CL" sz="2000" dirty="0" smtClean="0">
                <a:solidFill>
                  <a:srgbClr val="C00000"/>
                </a:solidFill>
              </a:rPr>
              <a:t> software </a:t>
            </a:r>
            <a:r>
              <a:rPr lang="es-CL" dirty="0" smtClean="0"/>
              <a:t>que ya está construido y funcionando en producción podemos identificar</a:t>
            </a:r>
          </a:p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es-CL" sz="1600" dirty="0" smtClean="0"/>
              <a:t>distintas maneras de mejorarlo</a:t>
            </a:r>
            <a:r>
              <a:rPr lang="es-CL" dirty="0" smtClean="0"/>
              <a:t>. </a:t>
            </a:r>
            <a:r>
              <a:rPr lang="es-CL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algn="l"/>
            <a:endParaRPr lang="es-CL" dirty="0" smtClean="0"/>
          </a:p>
          <a:p>
            <a:pPr algn="l"/>
            <a:r>
              <a:rPr lang="es-CL" dirty="0" smtClean="0">
                <a:solidFill>
                  <a:schemeClr val="accent1"/>
                </a:solidFill>
              </a:rPr>
              <a:t>Efectuar una segunda versión en la que se agregan módulos o correcciones a defectos que quedaron pendientes.</a:t>
            </a:r>
          </a:p>
          <a:p>
            <a:pPr algn="l"/>
            <a:r>
              <a:rPr lang="es-CL" dirty="0" smtClean="0">
                <a:solidFill>
                  <a:schemeClr val="accent2">
                    <a:lumMod val="75000"/>
                  </a:schemeClr>
                </a:solidFill>
              </a:rPr>
              <a:t>Detectar errores que no fueron descubiertos durante el desarrollo y corregirlos.</a:t>
            </a:r>
          </a:p>
          <a:p>
            <a:pPr algn="l"/>
            <a:r>
              <a:rPr lang="es-CL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Realizar encuestas de calidad de servicio a los usuarios para determinar el nivel de satisfacción del sistema, detectar nuevas ideas y realizar mejoras al software.</a:t>
            </a:r>
          </a:p>
          <a:p>
            <a:pPr algn="l">
              <a:lnSpc>
                <a:spcPct val="115000"/>
              </a:lnSpc>
              <a:spcAft>
                <a:spcPts val="1000"/>
              </a:spcAft>
            </a:pPr>
            <a:r>
              <a:rPr lang="es-CL" dirty="0" smtClean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Conocer las nuevas tecnologías y verificar si el software creado cumple con los nuevos dispositivos o plataformas, se debe  actualizar el software para adaptarlo a las nuevas tecnología.</a:t>
            </a:r>
          </a:p>
          <a:p>
            <a:pPr algn="l"/>
            <a:r>
              <a:rPr lang="es-CL" dirty="0" smtClean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Evaluar la competencia para identificar el nivel de posicionamiento en el mercado, mejorar el software cuando no se logra el nivel esperado.</a:t>
            </a:r>
            <a:endParaRPr lang="es-CL" dirty="0" smtClean="0">
              <a:solidFill>
                <a:srgbClr val="00B050"/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C48736-6999-429C-A7E2-4BC36767F3E6}" type="slidenum">
              <a:rPr lang="es-CL" smtClean="0"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74785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17/07/2018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17/07/2018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 smtClean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  <a:endParaRPr lang="es-ES_tradnl" sz="8000" b="1" dirty="0">
              <a:solidFill>
                <a:srgbClr val="2871B4"/>
              </a:solidFill>
              <a:latin typeface="Myriad Pro"/>
              <a:cs typeface="Myriad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17/07/2018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694012"/>
            <a:ext cx="27234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600" b="1" dirty="0" smtClean="0">
                <a:solidFill>
                  <a:srgbClr val="0A253E"/>
                </a:solidFill>
                <a:latin typeface="Candara"/>
                <a:cs typeface="Candara"/>
              </a:rPr>
              <a:t>Análisis </a:t>
            </a:r>
            <a:r>
              <a:rPr lang="es-ES_tradnl" sz="3600" b="1" dirty="0">
                <a:solidFill>
                  <a:srgbClr val="0A253E"/>
                </a:solidFill>
                <a:latin typeface="Candara"/>
                <a:cs typeface="Candara"/>
              </a:rPr>
              <a:t>de resultados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499530"/>
              </p:ext>
            </p:extLst>
          </p:nvPr>
        </p:nvGraphicFramePr>
        <p:xfrm>
          <a:off x="523578" y="1564135"/>
          <a:ext cx="5224079" cy="32492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224079">
                  <a:extLst>
                    <a:ext uri="{9D8B030D-6E8A-4147-A177-3AD203B41FA5}">
                      <a16:colId xmlns:a16="http://schemas.microsoft.com/office/drawing/2014/main" xmlns="" val="2187202913"/>
                    </a:ext>
                  </a:extLst>
                </a:gridCol>
              </a:tblGrid>
              <a:tr h="220506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s-CL" b="1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Conclusión</a:t>
                      </a:r>
                      <a:r>
                        <a:rPr lang="es-CL" b="1" baseline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del Ejemplo: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endParaRPr lang="es-CL" b="0" baseline="0" dirty="0" smtClean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s-CL" b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 asignación de trabajo no fue correcta, se encargan funcionalidades principales del software a programadores sin experiencias, se deben incorporar tareas como verificar plan con equipo, ajustarlo según las habilidades y experiencias del equipo y obtener el compromiso con este.</a:t>
                      </a:r>
                      <a:endParaRPr lang="es-CL" b="0" dirty="0">
                        <a:solidFill>
                          <a:schemeClr val="tx1"/>
                        </a:solidFill>
                      </a:endParaRPr>
                    </a:p>
                  </a:txBody>
                  <a:tcPr marL="60339" marR="60339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37148835"/>
                  </a:ext>
                </a:extLst>
              </a:tr>
            </a:tbl>
          </a:graphicData>
        </a:graphic>
      </p:graphicFrame>
      <p:sp>
        <p:nvSpPr>
          <p:cNvPr id="4" name="Redondear rectángulo de esquina diagonal 3"/>
          <p:cNvSpPr/>
          <p:nvPr/>
        </p:nvSpPr>
        <p:spPr>
          <a:xfrm>
            <a:off x="1664342" y="5150712"/>
            <a:ext cx="6820222" cy="1159466"/>
          </a:xfrm>
          <a:prstGeom prst="round2DiagRect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Todo este análisis y propuestas de mejoras permite redefinir los procesos y aplicarlos en proyectos </a:t>
            </a:r>
            <a:r>
              <a:rPr lang="es-CL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futuros</a:t>
            </a:r>
            <a:r>
              <a:rPr lang="es-CL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de manera de prevenir problemas, defectos, no cumplimientos, etc.</a:t>
            </a:r>
          </a:p>
        </p:txBody>
      </p:sp>
      <p:pic>
        <p:nvPicPr>
          <p:cNvPr id="8" name="Imagen 7" descr="http://www.actioncoachsureste.com/wp-content/uploads/2015/01/Trabajo_en_equipo-principal.jpg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08026" y="2517981"/>
            <a:ext cx="2752278" cy="18002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9" name="Rectángulo 8"/>
          <p:cNvSpPr/>
          <p:nvPr/>
        </p:nvSpPr>
        <p:spPr>
          <a:xfrm>
            <a:off x="5152856" y="458367"/>
            <a:ext cx="33452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0" cap="none" spc="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Mejoras al proceso</a:t>
            </a:r>
            <a:endParaRPr lang="es-ES" sz="32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023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Reflexión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rgbClr val="FFFFFF"/>
                </a:solidFill>
              </a:rPr>
              <a:t>Reflexión</a:t>
            </a:r>
            <a:endParaRPr lang="es-ES_tradnl" sz="3200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s-CL" sz="2400" dirty="0"/>
              <a:t>La idea principal es aprender de la experiencia y no cometer los mismos errores.</a:t>
            </a:r>
          </a:p>
          <a:p>
            <a:pPr algn="just"/>
            <a:endParaRPr lang="es-CL" sz="2400" dirty="0" smtClean="0"/>
          </a:p>
          <a:p>
            <a:pPr algn="just"/>
            <a:r>
              <a:rPr lang="es-CL" sz="2400" dirty="0" smtClean="0"/>
              <a:t>Nunca </a:t>
            </a:r>
            <a:r>
              <a:rPr lang="es-CL" sz="2400" dirty="0"/>
              <a:t>podremos estar 100% seguros de que no tendremos errores o problemas, es por esto que el análisis y mejoras de procesos y productos deben realizarse constantemente, de manera que el proceso sea cada vez más refinado y ordenado, el equipo de trabajo gana experiencia, se previenen errores en el software y la organización se vuelve estable. </a:t>
            </a:r>
            <a:endParaRPr lang="es-CL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CL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2829580"/>
            <a:ext cx="32076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chemeClr val="bg1"/>
                </a:solidFill>
                <a:latin typeface="Candara"/>
                <a:cs typeface="Candara"/>
              </a:rPr>
              <a:t>Guiar hacia una mejora</a:t>
            </a:r>
            <a:endParaRPr lang="es-ES_tradnl" sz="32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ttp://andreayalisonsecciont.files.wordpress.com/2011/07/mejora-continua1.jpg"/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53300" y="3152883"/>
            <a:ext cx="2617891" cy="1950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908784">
            <a:off x="258634" y="4938082"/>
            <a:ext cx="1967076" cy="1390862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51520" y="1394595"/>
            <a:ext cx="835292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000"/>
              </a:spcAft>
            </a:pPr>
            <a:r>
              <a:rPr lang="es-CL" sz="2000" dirty="0"/>
              <a:t>Para mejorar un proceso se debe analizar el resultado de este, de manera que se puedan detectar deficiencias y proponer mejoras que se apliquen a nuevos proyectos</a:t>
            </a:r>
            <a:r>
              <a:rPr lang="es-CL" sz="2000" dirty="0" smtClean="0"/>
              <a:t>.</a:t>
            </a:r>
            <a:endParaRPr lang="es-CL" sz="200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8759" y="5651554"/>
            <a:ext cx="3382665" cy="113650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3935">
            <a:off x="3437824" y="5100570"/>
            <a:ext cx="2848488" cy="1369381"/>
          </a:xfrm>
          <a:prstGeom prst="rect">
            <a:avLst/>
          </a:prstGeom>
        </p:spPr>
      </p:pic>
      <p:sp>
        <p:nvSpPr>
          <p:cNvPr id="4" name="Lágrima 3"/>
          <p:cNvSpPr/>
          <p:nvPr/>
        </p:nvSpPr>
        <p:spPr>
          <a:xfrm>
            <a:off x="5292080" y="2552130"/>
            <a:ext cx="3672408" cy="3265417"/>
          </a:xfrm>
          <a:prstGeom prst="teardrop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r">
              <a:lnSpc>
                <a:spcPct val="115000"/>
              </a:lnSpc>
              <a:spcAft>
                <a:spcPts val="1000"/>
              </a:spcAft>
            </a:pPr>
            <a:r>
              <a:rPr lang="es-C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Revisando documentos como minutas, informes, trazabilidad, planillas de defectos, controles de cambio, podemos analizar los procesos y proponer mejoras.</a:t>
            </a:r>
          </a:p>
        </p:txBody>
      </p:sp>
    </p:spTree>
    <p:extLst>
      <p:ext uri="{BB962C8B-B14F-4D97-AF65-F5344CB8AC3E}">
        <p14:creationId xmlns:p14="http://schemas.microsoft.com/office/powerpoint/2010/main" val="381054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827584" y="1268760"/>
            <a:ext cx="7200800" cy="2872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Toda mejora implica realizar un proceso de revisión y análisis de los </a:t>
            </a:r>
            <a:r>
              <a:rPr lang="es-CL" sz="2400" b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resultados del </a:t>
            </a:r>
            <a:r>
              <a:rPr lang="es-CL" sz="2400" b="1" dirty="0" smtClean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proyecto </a:t>
            </a:r>
            <a:r>
              <a:rPr lang="es-CL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realizado</a:t>
            </a:r>
            <a:r>
              <a:rPr lang="es-CL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</a:t>
            </a:r>
            <a:r>
              <a:rPr lang="es-CL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todas las metodologías vistas </a:t>
            </a:r>
            <a:r>
              <a:rPr lang="es-CL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</a:t>
            </a:r>
            <a:r>
              <a:rPr lang="es-CL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incluyen actividades de </a:t>
            </a:r>
            <a:r>
              <a:rPr lang="es-CL" sz="24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medir y analizar los procesos </a:t>
            </a:r>
            <a:r>
              <a:rPr lang="es-CL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realizados </a:t>
            </a:r>
            <a:r>
              <a:rPr lang="es-CL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 los </a:t>
            </a:r>
            <a:r>
              <a:rPr lang="es-CL" sz="24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software</a:t>
            </a:r>
            <a:r>
              <a:rPr lang="es-CL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construidos.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pic>
        <p:nvPicPr>
          <p:cNvPr id="2050" name="Picture 2" descr="Resultado de imagen para ANALIS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919" y="3558561"/>
            <a:ext cx="4724129" cy="27557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3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nillo 15"/>
          <p:cNvSpPr/>
          <p:nvPr/>
        </p:nvSpPr>
        <p:spPr>
          <a:xfrm>
            <a:off x="1644055" y="1371600"/>
            <a:ext cx="6224602" cy="4947442"/>
          </a:xfrm>
          <a:prstGeom prst="donut">
            <a:avLst>
              <a:gd name="adj" fmla="val 4626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3562092" y="2112604"/>
            <a:ext cx="225254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dirty="0" smtClean="0">
                <a:solidFill>
                  <a:srgbClr val="1A1422"/>
                </a:solidFill>
                <a:latin typeface="Arial Narrow" panose="020B0606020202030204" pitchFamily="34" charset="0"/>
              </a:rPr>
              <a:t>Nuevas funcionalidades </a:t>
            </a:r>
          </a:p>
          <a:p>
            <a:r>
              <a:rPr lang="es-CL" sz="1600" i="1" dirty="0" smtClean="0">
                <a:solidFill>
                  <a:srgbClr val="1A1422"/>
                </a:solidFill>
                <a:latin typeface="Arial Narrow" panose="020B0606020202030204" pitchFamily="34" charset="0"/>
              </a:rPr>
              <a:t>Versión 2.0</a:t>
            </a:r>
            <a:endParaRPr lang="es-CL" sz="1600" i="1" dirty="0">
              <a:solidFill>
                <a:srgbClr val="1A1422"/>
              </a:solidFill>
              <a:latin typeface="Arial Narrow" panose="020B0606020202030204" pitchFamily="34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73824" y="2780084"/>
            <a:ext cx="3222357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s-CL" dirty="0" smtClean="0">
                <a:solidFill>
                  <a:srgbClr val="1A1422"/>
                </a:solidFill>
                <a:latin typeface="Arial Narrow" panose="020B0606020202030204" pitchFamily="34" charset="0"/>
              </a:rPr>
              <a:t>La corrección de errores pendientes</a:t>
            </a:r>
            <a:endParaRPr lang="es-CL" dirty="0">
              <a:solidFill>
                <a:srgbClr val="1A1422"/>
              </a:solidFill>
              <a:latin typeface="Arial Narrow" panose="020B060602020203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6343170" y="2589696"/>
            <a:ext cx="3140465" cy="61555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CL" dirty="0" smtClean="0">
                <a:solidFill>
                  <a:srgbClr val="1A1422"/>
                </a:solidFill>
                <a:latin typeface="Arial Narrow" panose="020B0606020202030204" pitchFamily="34" charset="0"/>
              </a:rPr>
              <a:t>Las opiniones de los </a:t>
            </a:r>
            <a:r>
              <a:rPr lang="es-CL" dirty="0">
                <a:solidFill>
                  <a:srgbClr val="1A1422"/>
                </a:solidFill>
                <a:latin typeface="Arial Narrow" panose="020B0606020202030204" pitchFamily="34" charset="0"/>
              </a:rPr>
              <a:t>usuarios </a:t>
            </a:r>
            <a:endParaRPr lang="es-CL" dirty="0" smtClean="0">
              <a:solidFill>
                <a:srgbClr val="1A1422"/>
              </a:solidFill>
              <a:latin typeface="Arial Narrow" panose="020B0606020202030204" pitchFamily="34" charset="0"/>
            </a:endParaRPr>
          </a:p>
          <a:p>
            <a:r>
              <a:rPr lang="es-CL" sz="1600" i="1" dirty="0" smtClean="0">
                <a:solidFill>
                  <a:srgbClr val="1A1422"/>
                </a:solidFill>
                <a:latin typeface="Arial Narrow" panose="020B0606020202030204" pitchFamily="34" charset="0"/>
              </a:rPr>
              <a:t>Encuestas de satisfacción</a:t>
            </a:r>
            <a:endParaRPr lang="es-CL" sz="1600" i="1" dirty="0">
              <a:solidFill>
                <a:srgbClr val="1A1422"/>
              </a:solidFill>
              <a:latin typeface="Arial Narrow" panose="020B0606020202030204" pitchFamily="34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5328394" y="6139523"/>
            <a:ext cx="3055540" cy="410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dirty="0" smtClean="0">
                <a:solidFill>
                  <a:srgbClr val="1A1422"/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ajuste a las nueva tecnología</a:t>
            </a:r>
            <a:endParaRPr lang="es-CL" dirty="0">
              <a:solidFill>
                <a:srgbClr val="1A1422"/>
              </a:solidFill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914301" y="4597878"/>
            <a:ext cx="242085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s-CL" dirty="0" smtClean="0">
                <a:solidFill>
                  <a:srgbClr val="1A1422"/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 posición en </a:t>
            </a:r>
            <a:r>
              <a:rPr lang="es-CL" dirty="0">
                <a:solidFill>
                  <a:srgbClr val="1A1422"/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</a:t>
            </a:r>
            <a:r>
              <a:rPr lang="es-CL" dirty="0" smtClean="0">
                <a:solidFill>
                  <a:srgbClr val="1A1422"/>
                </a:solidFill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mercado</a:t>
            </a:r>
            <a:endParaRPr lang="es-CL" dirty="0">
              <a:solidFill>
                <a:srgbClr val="1A1422"/>
              </a:solidFill>
              <a:latin typeface="Arial Narrow" panose="020B0606020202030204" pitchFamily="34" charset="0"/>
            </a:endParaRPr>
          </a:p>
        </p:txBody>
      </p:sp>
      <p:sp>
        <p:nvSpPr>
          <p:cNvPr id="18" name="Elipse 17"/>
          <p:cNvSpPr/>
          <p:nvPr/>
        </p:nvSpPr>
        <p:spPr>
          <a:xfrm>
            <a:off x="3118093" y="2753815"/>
            <a:ext cx="3239874" cy="237160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2000" dirty="0">
                <a:latin typeface="Arial Narrow" panose="020B0606020202030204" pitchFamily="34" charset="0"/>
              </a:rPr>
              <a:t>Con el análisis del nuevo Software podemos mejorarlo en base a</a:t>
            </a:r>
            <a:r>
              <a:rPr lang="es-CL" sz="2000" dirty="0" smtClean="0">
                <a:latin typeface="Arial Narrow" panose="020B0606020202030204" pitchFamily="34" charset="0"/>
              </a:rPr>
              <a:t>…</a:t>
            </a:r>
            <a:endParaRPr lang="es-CL" sz="2000" dirty="0">
              <a:latin typeface="Arial Narrow" panose="020B060602020203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964" y="1497469"/>
            <a:ext cx="1250853" cy="11858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42" y="1717164"/>
            <a:ext cx="2421312" cy="10618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2505" y="4931558"/>
            <a:ext cx="1719228" cy="10162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7479" y="5194697"/>
            <a:ext cx="1279341" cy="9595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28" name="Picture 4" descr="Imagen relacionada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3" t="8841" r="7101" b="7922"/>
          <a:stretch/>
        </p:blipFill>
        <p:spPr bwMode="auto">
          <a:xfrm>
            <a:off x="4017110" y="1138657"/>
            <a:ext cx="1037557" cy="10241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/>
          <p:cNvSpPr txBox="1"/>
          <p:nvPr/>
        </p:nvSpPr>
        <p:spPr>
          <a:xfrm>
            <a:off x="5100124" y="440651"/>
            <a:ext cx="35431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>
                <a:solidFill>
                  <a:schemeClr val="bg1"/>
                </a:solidFill>
              </a:rPr>
              <a:t>Mejoras al Producto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16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http://ctorresvalhondo.com/wp-content/uploads/2013/01/piramide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31144" y="1844040"/>
            <a:ext cx="3851809" cy="342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2087216" y="1432140"/>
            <a:ext cx="7056784" cy="4503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Cuando analizamos un proceso debemos </a:t>
            </a:r>
            <a:endParaRPr lang="es-CL" sz="28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verificar </a:t>
            </a:r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cumplimiento de los </a:t>
            </a:r>
            <a:endParaRPr lang="es-CL" sz="28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objetivos </a:t>
            </a:r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 las actividades </a:t>
            </a:r>
            <a:endParaRPr lang="es-CL" sz="28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planificadas </a:t>
            </a:r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 inicio.</a:t>
            </a: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algn="ctr"/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 por esto que es necesario </a:t>
            </a:r>
            <a:endParaRPr lang="es-CL" sz="28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s-CL" sz="28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conservar </a:t>
            </a:r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 custodiar siempre: </a:t>
            </a:r>
            <a:endParaRPr lang="es-CL" sz="28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s-CL" sz="28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</a:t>
            </a:r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Documentación interna del proyecto </a:t>
            </a:r>
            <a:endParaRPr lang="es-CL" sz="2800" dirty="0"/>
          </a:p>
        </p:txBody>
      </p:sp>
      <p:sp>
        <p:nvSpPr>
          <p:cNvPr id="7" name="Rectángulo 6"/>
          <p:cNvSpPr/>
          <p:nvPr/>
        </p:nvSpPr>
        <p:spPr>
          <a:xfrm>
            <a:off x="5152856" y="458367"/>
            <a:ext cx="33452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0" cap="none" spc="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Mejoras al proceso</a:t>
            </a:r>
            <a:endParaRPr lang="es-ES" sz="32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7411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251520" y="1400572"/>
            <a:ext cx="838956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CL" sz="2800" dirty="0"/>
              <a:t>También es importante no perder la experiencia ganada durante el </a:t>
            </a:r>
            <a:r>
              <a:rPr lang="es-CL" sz="2800" dirty="0" smtClean="0"/>
              <a:t>proceso, </a:t>
            </a:r>
            <a:r>
              <a:rPr lang="es-CL" sz="2800" dirty="0"/>
              <a:t>por lo que se </a:t>
            </a:r>
            <a:r>
              <a:rPr lang="es-CL" sz="2800" dirty="0" smtClean="0"/>
              <a:t>recomienda: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CL" sz="2400" dirty="0" smtClean="0"/>
              <a:t>Realizar </a:t>
            </a:r>
            <a:r>
              <a:rPr lang="es-CL" sz="2400" dirty="0"/>
              <a:t>reuniones de retroalimentación con el equipo de </a:t>
            </a:r>
            <a:r>
              <a:rPr lang="es-CL" sz="2400" dirty="0" smtClean="0"/>
              <a:t>trabajo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CL" sz="2400" dirty="0" smtClean="0"/>
              <a:t>Analizar </a:t>
            </a:r>
            <a:r>
              <a:rPr lang="es-CL" sz="2400" dirty="0"/>
              <a:t>cómo ha sido su manera de trabajar y cuáles son los problemas que </a:t>
            </a:r>
            <a:r>
              <a:rPr lang="es-CL" sz="2400" dirty="0" smtClean="0"/>
              <a:t>han ocurrido y </a:t>
            </a:r>
            <a:r>
              <a:rPr lang="es-CL" sz="2400" dirty="0"/>
              <a:t>como se </a:t>
            </a:r>
            <a:r>
              <a:rPr lang="es-CL" sz="2400" dirty="0" smtClean="0"/>
              <a:t>resolvieron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CL" sz="2400" dirty="0" smtClean="0"/>
              <a:t>Proponer </a:t>
            </a:r>
            <a:r>
              <a:rPr lang="es-CL" sz="2400" dirty="0"/>
              <a:t>ideas para prevenir problemas </a:t>
            </a:r>
            <a:r>
              <a:rPr lang="es-CL" sz="2400" dirty="0" smtClean="0"/>
              <a:t>futuros.</a:t>
            </a:r>
            <a:endParaRPr lang="es-CL" sz="2400" dirty="0"/>
          </a:p>
        </p:txBody>
      </p:sp>
      <p:sp>
        <p:nvSpPr>
          <p:cNvPr id="7" name="Rectángulo 6"/>
          <p:cNvSpPr/>
          <p:nvPr/>
        </p:nvSpPr>
        <p:spPr>
          <a:xfrm>
            <a:off x="5152856" y="458367"/>
            <a:ext cx="33452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0" cap="none" spc="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Mejoras al proceso</a:t>
            </a:r>
            <a:endParaRPr lang="es-ES" sz="32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909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170605"/>
              </p:ext>
            </p:extLst>
          </p:nvPr>
        </p:nvGraphicFramePr>
        <p:xfrm>
          <a:off x="454720" y="1321746"/>
          <a:ext cx="7683440" cy="48352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683440">
                  <a:extLst>
                    <a:ext uri="{9D8B030D-6E8A-4147-A177-3AD203B41FA5}">
                      <a16:colId xmlns:a16="http://schemas.microsoft.com/office/drawing/2014/main" xmlns="" val="2187202913"/>
                    </a:ext>
                  </a:extLst>
                </a:gridCol>
              </a:tblGrid>
              <a:tr h="483521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L" sz="1900" b="1" dirty="0">
                          <a:solidFill>
                            <a:schemeClr val="tx1"/>
                          </a:solidFill>
                          <a:effectLst/>
                        </a:rPr>
                        <a:t>En estas reuniones se espera analizar los </a:t>
                      </a:r>
                      <a:r>
                        <a:rPr lang="es-CL" sz="1900" b="1" dirty="0" smtClean="0">
                          <a:solidFill>
                            <a:schemeClr val="tx1"/>
                          </a:solidFill>
                          <a:effectLst/>
                        </a:rPr>
                        <a:t>resultados,</a:t>
                      </a:r>
                      <a:r>
                        <a:rPr lang="es-CL" sz="1900" b="1" baseline="0" dirty="0" smtClean="0">
                          <a:solidFill>
                            <a:schemeClr val="tx1"/>
                          </a:solidFill>
                          <a:effectLst/>
                        </a:rPr>
                        <a:t> las </a:t>
                      </a:r>
                      <a:r>
                        <a:rPr lang="es-CL" sz="1900" b="1" dirty="0" smtClean="0">
                          <a:solidFill>
                            <a:schemeClr val="tx1"/>
                          </a:solidFill>
                          <a:effectLst/>
                        </a:rPr>
                        <a:t>métricas,</a:t>
                      </a:r>
                      <a:r>
                        <a:rPr lang="es-CL" sz="1900" b="1" baseline="0" dirty="0" smtClean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s-CL" sz="1900" b="1" dirty="0" smtClean="0">
                          <a:solidFill>
                            <a:schemeClr val="tx1"/>
                          </a:solidFill>
                          <a:effectLst/>
                        </a:rPr>
                        <a:t>la </a:t>
                      </a:r>
                      <a:r>
                        <a:rPr lang="es-CL" sz="1900" b="1" dirty="0">
                          <a:solidFill>
                            <a:schemeClr val="tx1"/>
                          </a:solidFill>
                          <a:effectLst/>
                        </a:rPr>
                        <a:t>documentación y hacer una evaluación </a:t>
                      </a:r>
                      <a:r>
                        <a:rPr lang="es-CL" sz="1900" b="1" dirty="0" smtClean="0">
                          <a:solidFill>
                            <a:schemeClr val="tx1"/>
                          </a:solidFill>
                          <a:effectLst/>
                        </a:rPr>
                        <a:t>del  proceso realizado.</a:t>
                      </a:r>
                      <a:endParaRPr lang="es-CL" sz="19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L" sz="1900" b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L" sz="1900" b="1" dirty="0">
                          <a:solidFill>
                            <a:schemeClr val="tx1"/>
                          </a:solidFill>
                          <a:effectLst/>
                        </a:rPr>
                        <a:t>Se suelen responder preguntas como:</a:t>
                      </a: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¿Se cumplieron los objetivos?</a:t>
                      </a: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¿Se </a:t>
                      </a:r>
                      <a:r>
                        <a:rPr lang="es-CL" sz="1900" b="0" dirty="0" smtClean="0">
                          <a:solidFill>
                            <a:srgbClr val="C00000"/>
                          </a:solidFill>
                          <a:effectLst/>
                        </a:rPr>
                        <a:t>termino el proceso en </a:t>
                      </a: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la fecha acordada?</a:t>
                      </a: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¿La asignación de trabajo fue equilibrada?</a:t>
                      </a: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¿Se cumplió con la planificación y carta Gantt?</a:t>
                      </a: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¿Se tenían todos los recursos </a:t>
                      </a:r>
                      <a:r>
                        <a:rPr lang="es-CL" sz="1900" b="0" dirty="0" smtClean="0">
                          <a:solidFill>
                            <a:srgbClr val="C00000"/>
                          </a:solidFill>
                          <a:effectLst/>
                        </a:rPr>
                        <a:t>necesarios?</a:t>
                      </a:r>
                      <a:endParaRPr lang="es-CL" sz="1900" b="0" dirty="0">
                        <a:solidFill>
                          <a:srgbClr val="C00000"/>
                        </a:solidFill>
                        <a:effectLst/>
                      </a:endParaRP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¿Fueron necesarias capacitaciones?</a:t>
                      </a: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¿El cliente estaba involucrado?</a:t>
                      </a: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¿Fue suficiente la información entregada por el cliente?</a:t>
                      </a: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¿El proyecto se excedió en el presupuesto?</a:t>
                      </a:r>
                    </a:p>
                    <a:p>
                      <a:pPr marL="285750" indent="-28575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CL" sz="1900" b="0" dirty="0">
                          <a:solidFill>
                            <a:srgbClr val="C00000"/>
                          </a:solidFill>
                          <a:effectLst/>
                        </a:rPr>
                        <a:t>Durante el proyecto ¿Hubieron despidos o nuevas contrataciones?</a:t>
                      </a:r>
                      <a:endParaRPr lang="es-CL" sz="1900" b="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339" marR="60339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37148835"/>
                  </a:ext>
                </a:extLst>
              </a:tr>
            </a:tbl>
          </a:graphicData>
        </a:graphic>
      </p:graphicFrame>
      <p:pic>
        <p:nvPicPr>
          <p:cNvPr id="7" name="Imagen 6" descr="http://www.actioncoachsureste.com/wp-content/uploads/2015/01/Trabajo_en_equipo-principal.jpg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08026" y="2517981"/>
            <a:ext cx="2752278" cy="18002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65990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5152856" y="458367"/>
            <a:ext cx="33452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0" cap="none" spc="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Mejoras al proceso</a:t>
            </a:r>
            <a:endParaRPr lang="es-ES" sz="32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817986"/>
              </p:ext>
            </p:extLst>
          </p:nvPr>
        </p:nvGraphicFramePr>
        <p:xfrm>
          <a:off x="251520" y="1916832"/>
          <a:ext cx="5966400" cy="41148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966400">
                  <a:extLst>
                    <a:ext uri="{9D8B030D-6E8A-4147-A177-3AD203B41FA5}">
                      <a16:colId xmlns:a16="http://schemas.microsoft.com/office/drawing/2014/main" xmlns="" val="2187202913"/>
                    </a:ext>
                  </a:extLst>
                </a:gridCol>
              </a:tblGrid>
              <a:tr h="2205063"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CL" sz="18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Por ejemplo:</a:t>
                      </a:r>
                    </a:p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CL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 se detecta que el compromiso del cliente no fue suficiente en el proyecto, se debe proponer actividades que involucren al cliente o al usuario final del software.</a:t>
                      </a:r>
                    </a:p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lang="es-CL" sz="18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CL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 no se registraron métricas durante el desarrollo del proyecto, se deben incorporar tareas como: elaborar herramientas de medición como matriz de trazabilidad,  </a:t>
                      </a:r>
                      <a:r>
                        <a:rPr lang="es-CL" sz="18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checklist</a:t>
                      </a:r>
                      <a:r>
                        <a:rPr lang="es-CL" sz="18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 cumplimientos, planillas de avance de proyecto, etc.</a:t>
                      </a:r>
                    </a:p>
                  </a:txBody>
                  <a:tcPr marL="60339" marR="60339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37148835"/>
                  </a:ext>
                </a:extLst>
              </a:tr>
            </a:tbl>
          </a:graphicData>
        </a:graphic>
      </p:graphicFrame>
      <p:pic>
        <p:nvPicPr>
          <p:cNvPr id="7" name="Imagen 6" descr="http://www.actioncoachsureste.com/wp-content/uploads/2015/01/Trabajo_en_equipo-principal.jpg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91722" y="2962280"/>
            <a:ext cx="2752278" cy="18002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9835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663</TotalTime>
  <Words>497</Words>
  <Application>Microsoft Office PowerPoint</Application>
  <PresentationFormat>Presentación en pantalla (4:3)</PresentationFormat>
  <Paragraphs>68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Arial</vt:lpstr>
      <vt:lpstr>Arial Narrow</vt:lpstr>
      <vt:lpstr>Calibri</vt:lpstr>
      <vt:lpstr>Candara</vt:lpstr>
      <vt:lpstr>Myriad Pro</vt:lpstr>
      <vt:lpstr>Times New Roman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Manuela Jimenez A.</cp:lastModifiedBy>
  <cp:revision>43</cp:revision>
  <dcterms:created xsi:type="dcterms:W3CDTF">2014-04-29T13:43:09Z</dcterms:created>
  <dcterms:modified xsi:type="dcterms:W3CDTF">2018-07-17T18:33:00Z</dcterms:modified>
</cp:coreProperties>
</file>

<file path=docProps/thumbnail.jpeg>
</file>